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notesMasterIdLst>
    <p:notesMasterId r:id="rId11"/>
  </p:notesMasterIdLst>
  <p:sldIdLst>
    <p:sldId id="256" r:id="rId2"/>
    <p:sldId id="265" r:id="rId3"/>
    <p:sldId id="257" r:id="rId4"/>
    <p:sldId id="258"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4582" autoAdjust="0"/>
  </p:normalViewPr>
  <p:slideViewPr>
    <p:cSldViewPr snapToGrid="0">
      <p:cViewPr varScale="1">
        <p:scale>
          <a:sx n="35" d="100"/>
          <a:sy n="35" d="100"/>
        </p:scale>
        <p:origin x="508" y="40"/>
      </p:cViewPr>
      <p:guideLst/>
    </p:cSldViewPr>
  </p:slideViewPr>
  <p:notesTextViewPr>
    <p:cViewPr>
      <p:scale>
        <a:sx n="1" d="1"/>
        <a:sy n="1" d="1"/>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7C11BD-39D1-4F77-BBD8-F82B0975D3C2}" type="datetimeFigureOut">
              <a:rPr lang="en-US" smtClean="0"/>
              <a:t>10/5/2021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6A3093-A4FF-44EA-9E31-3F5AE9489848}" type="slidenum">
              <a:rPr lang="en-US" smtClean="0"/>
              <a:t>‹#›</a:t>
            </a:fld>
            <a:endParaRPr lang="en-US"/>
          </a:p>
        </p:txBody>
      </p:sp>
    </p:spTree>
    <p:extLst>
      <p:ext uri="{BB962C8B-B14F-4D97-AF65-F5344CB8AC3E}">
        <p14:creationId xmlns:p14="http://schemas.microsoft.com/office/powerpoint/2010/main" val="3740889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1</a:t>
            </a:fld>
            <a:endParaRPr lang="en-US"/>
          </a:p>
        </p:txBody>
      </p:sp>
    </p:spTree>
    <p:extLst>
      <p:ext uri="{BB962C8B-B14F-4D97-AF65-F5344CB8AC3E}">
        <p14:creationId xmlns:p14="http://schemas.microsoft.com/office/powerpoint/2010/main" val="3989816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Plato was</a:t>
            </a:r>
            <a:r>
              <a:rPr lang="en-US" baseline="0" dirty="0" smtClean="0"/>
              <a:t> an ancient Greece Philosopher born around 428 BCE. </a:t>
            </a:r>
            <a:r>
              <a:rPr lang="en-US" baseline="0" dirty="0" smtClean="0"/>
              <a:t>He was a philosopher in the classical period in Greece. He </a:t>
            </a:r>
            <a:r>
              <a:rPr lang="en-US" baseline="0" dirty="0" smtClean="0"/>
              <a:t>lived in Athens and was one of the students  of Socrates. He later </a:t>
            </a:r>
            <a:r>
              <a:rPr lang="en-US" baseline="0" dirty="0" smtClean="0"/>
              <a:t>founded </a:t>
            </a:r>
            <a:r>
              <a:rPr lang="en-US" baseline="0" dirty="0" smtClean="0"/>
              <a:t>the academy teaching philosophy to other students including Aristotle. </a:t>
            </a:r>
            <a:r>
              <a:rPr lang="en-US" baseline="0" dirty="0" smtClean="0"/>
              <a:t>Some of the major works by Plato include the apology which he wrote  after the death of Socrates. He also wrote Crito as a dialogue after the death of Plato. The republic made him immortal in the field of philosophy by establishing the philosophic conceptions of justice. </a:t>
            </a:r>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2</a:t>
            </a:fld>
            <a:endParaRPr lang="en-US"/>
          </a:p>
        </p:txBody>
      </p:sp>
    </p:spTree>
    <p:extLst>
      <p:ext uri="{BB962C8B-B14F-4D97-AF65-F5344CB8AC3E}">
        <p14:creationId xmlns:p14="http://schemas.microsoft.com/office/powerpoint/2010/main" val="1417048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Plato considered the law as an external authority. It governs what</a:t>
            </a:r>
            <a:r>
              <a:rPr lang="en-US" baseline="0" dirty="0" smtClean="0"/>
              <a:t> the people in a state should do. He considered it as an outside power which can control tyrant’s selfish behavior. The law to him functions as an ally of the city by preventing the reign of a tyrant and its consequences on the people. </a:t>
            </a:r>
            <a:r>
              <a:rPr lang="en-US" baseline="0" dirty="0" smtClean="0"/>
              <a:t>Plato also considered law as reasoned thought which represents the whole society. He rejected that the authority of the law rests on the mere power of the governing individuals. Plato </a:t>
            </a:r>
            <a:r>
              <a:rPr lang="en-US" baseline="0" dirty="0" smtClean="0"/>
              <a:t>rejected democracy and accepted </a:t>
            </a:r>
            <a:r>
              <a:rPr lang="en-US" baseline="0" dirty="0" err="1" smtClean="0"/>
              <a:t>timocracy</a:t>
            </a:r>
            <a:r>
              <a:rPr lang="en-US" baseline="0" dirty="0" smtClean="0"/>
              <a:t> which constitutes elements of both aristocracy and oligarchy. He considered other government forms to be unstable but accepted </a:t>
            </a:r>
            <a:r>
              <a:rPr lang="en-US" baseline="0" dirty="0" err="1" smtClean="0"/>
              <a:t>timocracy</a:t>
            </a:r>
            <a:r>
              <a:rPr lang="en-US" baseline="0" dirty="0" smtClean="0"/>
              <a:t> where </a:t>
            </a:r>
            <a:r>
              <a:rPr lang="en-US" baseline="0" dirty="0" smtClean="0"/>
              <a:t>leaders </a:t>
            </a:r>
            <a:r>
              <a:rPr lang="en-US" baseline="0" dirty="0" smtClean="0"/>
              <a:t>employ efforts towards gymnastics and the arts of war. </a:t>
            </a:r>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3</a:t>
            </a:fld>
            <a:endParaRPr lang="en-US"/>
          </a:p>
        </p:txBody>
      </p:sp>
    </p:spTree>
    <p:extLst>
      <p:ext uri="{BB962C8B-B14F-4D97-AF65-F5344CB8AC3E}">
        <p14:creationId xmlns:p14="http://schemas.microsoft.com/office/powerpoint/2010/main" val="4256254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various strengths and weaknesses in Plato’s view of the</a:t>
            </a:r>
            <a:r>
              <a:rPr lang="en-US" baseline="0" dirty="0" smtClean="0"/>
              <a:t> law. According to him, the law should always represent the opinions of the society. he promoted the kind of law that encompasses the universal opinions of all people. The law should also represent a reasoned though. this means that the establishments of a law should be a process which takes time to examine the possible implications of the law. The law is important in promoting order in the society. it should act as an independent authority which governs a state from outside. There are various things which he overlooked when defining the law which may constitute some weaknesses. He explained that the law should not be based on the power of the rulers. However, ideal laws are difficult to achieve because the rulers always influence the passing or reject of some laws. He also ignored the essence of democracy by rejecting it. Democracy is essential in developing variety in opinions which can promote creativity. </a:t>
            </a:r>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4</a:t>
            </a:fld>
            <a:endParaRPr lang="en-US"/>
          </a:p>
        </p:txBody>
      </p:sp>
    </p:spTree>
    <p:extLst>
      <p:ext uri="{BB962C8B-B14F-4D97-AF65-F5344CB8AC3E}">
        <p14:creationId xmlns:p14="http://schemas.microsoft.com/office/powerpoint/2010/main" val="1492609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Plato considered the law as an attribute</a:t>
            </a:r>
            <a:r>
              <a:rPr lang="en-US" baseline="0" dirty="0" smtClean="0"/>
              <a:t> of human invention. According to him, obedience to the law by humans is only towards their own advantage and not a common good. Laws are also considered artificial by Plato. </a:t>
            </a:r>
            <a:r>
              <a:rPr lang="en-US" baseline="0" dirty="0" smtClean="0"/>
              <a:t>People only follow laws based on consent but not what nature dictates. This to him limits the law of nature. Laws are also explained as written and unwritten. He explained that there are unwritten laws which people from different countries universally accept. </a:t>
            </a:r>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5</a:t>
            </a:fld>
            <a:endParaRPr lang="en-US"/>
          </a:p>
        </p:txBody>
      </p:sp>
    </p:spTree>
    <p:extLst>
      <p:ext uri="{BB962C8B-B14F-4D97-AF65-F5344CB8AC3E}">
        <p14:creationId xmlns:p14="http://schemas.microsoft.com/office/powerpoint/2010/main" val="1431517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Plato</a:t>
            </a:r>
            <a:r>
              <a:rPr lang="en-US" baseline="0" dirty="0" smtClean="0"/>
              <a:t> considered punishment not part of an extreme punishment. The punishment punishes the body rather than the soul which is responsible for criminal acts. Plato also explains that punishments should be meant to benefit the criminal by making them better and teaching them a reason. Capital punishment is not a just punishment as the criminal does not live to see the importance of that punishment. </a:t>
            </a:r>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6</a:t>
            </a:fld>
            <a:endParaRPr lang="en-US"/>
          </a:p>
        </p:txBody>
      </p:sp>
    </p:spTree>
    <p:extLst>
      <p:ext uri="{BB962C8B-B14F-4D97-AF65-F5344CB8AC3E}">
        <p14:creationId xmlns:p14="http://schemas.microsoft.com/office/powerpoint/2010/main" val="541036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Plato’s philosophy would not support disobedience of the</a:t>
            </a:r>
            <a:r>
              <a:rPr lang="en-US" baseline="0" dirty="0" smtClean="0"/>
              <a:t> law. Plato was against lack of law and order in the society as contributed by democracy. People would not be guided by a common law allowing them to do what they want which can contribute to unrest and chaos. This would also be the case with civil disobedience. The lack of law and order can influence tyrannical power where the leaders oppress poor to promote own good. Civil disobedience would also allow the leaders to take the state resources for their benefits. The resources like the police can be used in oppressing the citizens when civil disobedience is allowed. Leaders act with impunity to promote to their advantage as laws do not limit them.  </a:t>
            </a:r>
            <a:endParaRPr lang="en-US" dirty="0"/>
          </a:p>
        </p:txBody>
      </p:sp>
      <p:sp>
        <p:nvSpPr>
          <p:cNvPr id="4" name="Slide Number Placeholder 3"/>
          <p:cNvSpPr>
            <a:spLocks noGrp="1"/>
          </p:cNvSpPr>
          <p:nvPr>
            <p:ph type="sldNum" sz="quarter" idx="10"/>
          </p:nvPr>
        </p:nvSpPr>
        <p:spPr/>
        <p:txBody>
          <a:bodyPr/>
          <a:lstStyle/>
          <a:p>
            <a:fld id="{196A3093-A4FF-44EA-9E31-3F5AE9489848}" type="slidenum">
              <a:rPr lang="en-US" smtClean="0"/>
              <a:t>7</a:t>
            </a:fld>
            <a:endParaRPr lang="en-US"/>
          </a:p>
        </p:txBody>
      </p:sp>
    </p:spTree>
    <p:extLst>
      <p:ext uri="{BB962C8B-B14F-4D97-AF65-F5344CB8AC3E}">
        <p14:creationId xmlns:p14="http://schemas.microsoft.com/office/powerpoint/2010/main" val="713584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Plato explained that justice is not a mere strength.</a:t>
            </a:r>
            <a:r>
              <a:rPr lang="en-US" baseline="0" dirty="0" smtClean="0"/>
              <a:t> To him, justice is not for the stronger in society by effective in harmony of the whole community. Plato also explained that justice can be promoted on when there is a balance of reason, spirit and appetite. People require a balance in these elements to do what is just. Justice in the society is also contributed by the law. Hence, people who pass the laws require goodness and willingness to obey the law to ensure justice is served. Plato’s view of an ideal state includes the application of the law to the most. Justice is a major factor in these states as it ensures that people are punished for their wrong doing. However, justice is only served when it allows the criminal to change their behavior for individual and benefit of the community. </a:t>
            </a:r>
          </a:p>
        </p:txBody>
      </p:sp>
      <p:sp>
        <p:nvSpPr>
          <p:cNvPr id="4" name="Slide Number Placeholder 3"/>
          <p:cNvSpPr>
            <a:spLocks noGrp="1"/>
          </p:cNvSpPr>
          <p:nvPr>
            <p:ph type="sldNum" sz="quarter" idx="10"/>
          </p:nvPr>
        </p:nvSpPr>
        <p:spPr/>
        <p:txBody>
          <a:bodyPr/>
          <a:lstStyle/>
          <a:p>
            <a:fld id="{196A3093-A4FF-44EA-9E31-3F5AE9489848}" type="slidenum">
              <a:rPr lang="en-US" smtClean="0"/>
              <a:t>8</a:t>
            </a:fld>
            <a:endParaRPr lang="en-US"/>
          </a:p>
        </p:txBody>
      </p:sp>
    </p:spTree>
    <p:extLst>
      <p:ext uri="{BB962C8B-B14F-4D97-AF65-F5344CB8AC3E}">
        <p14:creationId xmlns:p14="http://schemas.microsoft.com/office/powerpoint/2010/main" val="3859890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196A3093-A4FF-44EA-9E31-3F5AE9489848}" type="slidenum">
              <a:rPr lang="en-US" smtClean="0"/>
              <a:t>9</a:t>
            </a:fld>
            <a:endParaRPr lang="en-US"/>
          </a:p>
        </p:txBody>
      </p:sp>
    </p:spTree>
    <p:extLst>
      <p:ext uri="{BB962C8B-B14F-4D97-AF65-F5344CB8AC3E}">
        <p14:creationId xmlns:p14="http://schemas.microsoft.com/office/powerpoint/2010/main" val="696776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ABFB655-D161-4285-B4B6-432B913CA53D}"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304958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BFB655-D161-4285-B4B6-432B913CA53D}"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905302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ABFB655-D161-4285-B4B6-432B913CA53D}"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3271778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ABFB655-D161-4285-B4B6-432B913CA53D}"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2775185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ABFB655-D161-4285-B4B6-432B913CA53D}" type="datetimeFigureOut">
              <a:rPr lang="en-US" smtClean="0"/>
              <a:t>10/5/2021</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3111699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ABFB655-D161-4285-B4B6-432B913CA53D}" type="datetimeFigureOut">
              <a:rPr lang="en-US" smtClean="0"/>
              <a:t>10/5/2021</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1549956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BFB655-D161-4285-B4B6-432B913CA53D}" type="datetimeFigureOut">
              <a:rPr lang="en-US" smtClean="0"/>
              <a:t>10/5/2021</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3026289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ABFB655-D161-4285-B4B6-432B913CA53D}"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3089826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EABFB655-D161-4285-B4B6-432B913CA53D}"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3462951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ABFB655-D161-4285-B4B6-432B913CA53D}"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2239478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ABFB655-D161-4285-B4B6-432B913CA53D}"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A0BBF9D-4870-4AF0-B599-0D93D0785AC3}"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096664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EABFB655-D161-4285-B4B6-432B913CA53D}"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4232662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EABFB655-D161-4285-B4B6-432B913CA53D}"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0BBF9D-4870-4AF0-B599-0D93D0785AC3}"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942057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EABFB655-D161-4285-B4B6-432B913CA53D}"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2699645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BFB655-D161-4285-B4B6-432B913CA53D}"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1178850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ABFB655-D161-4285-B4B6-432B913CA53D}"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A0BBF9D-4870-4AF0-B599-0D93D0785AC3}" type="slidenum">
              <a:rPr lang="en-US" smtClean="0"/>
              <a:t>‹#›</a:t>
            </a:fld>
            <a:endParaRPr lang="en-US"/>
          </a:p>
        </p:txBody>
      </p:sp>
    </p:spTree>
    <p:extLst>
      <p:ext uri="{BB962C8B-B14F-4D97-AF65-F5344CB8AC3E}">
        <p14:creationId xmlns:p14="http://schemas.microsoft.com/office/powerpoint/2010/main" val="1981944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ABFB655-D161-4285-B4B6-432B913CA53D}" type="datetimeFigureOut">
              <a:rPr lang="en-US" smtClean="0"/>
              <a:t>10/5/2021</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A0BBF9D-4870-4AF0-B599-0D93D0785AC3}" type="slidenum">
              <a:rPr lang="en-US" smtClean="0"/>
              <a:t>‹#›</a:t>
            </a:fld>
            <a:endParaRPr lang="en-US"/>
          </a:p>
        </p:txBody>
      </p:sp>
    </p:spTree>
    <p:extLst>
      <p:ext uri="{BB962C8B-B14F-4D97-AF65-F5344CB8AC3E}">
        <p14:creationId xmlns:p14="http://schemas.microsoft.com/office/powerpoint/2010/main" val="3838546687"/>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Plato</a:t>
            </a:r>
            <a:endParaRPr lang="en-US" dirty="0"/>
          </a:p>
        </p:txBody>
      </p:sp>
      <p:sp>
        <p:nvSpPr>
          <p:cNvPr id="5" name="Content Placeholder 4"/>
          <p:cNvSpPr>
            <a:spLocks noGrp="1"/>
          </p:cNvSpPr>
          <p:nvPr>
            <p:ph idx="1"/>
          </p:nvPr>
        </p:nvSpPr>
        <p:spPr/>
        <p:txBody>
          <a:bodyPr>
            <a:normAutofit/>
          </a:bodyPr>
          <a:lstStyle/>
          <a:p>
            <a:pPr marL="0" indent="0" algn="ctr">
              <a:buNone/>
            </a:pPr>
            <a:r>
              <a:rPr lang="en-US" sz="4000" dirty="0" smtClean="0">
                <a:latin typeface="18thCentury" pitchFamily="2" charset="0"/>
              </a:rPr>
              <a:t>Name </a:t>
            </a:r>
          </a:p>
          <a:p>
            <a:pPr marL="0" indent="0" algn="ctr">
              <a:buNone/>
            </a:pPr>
            <a:r>
              <a:rPr lang="en-US" sz="4000" dirty="0" smtClean="0">
                <a:latin typeface="18thCentury" pitchFamily="2" charset="0"/>
              </a:rPr>
              <a:t>Institution </a:t>
            </a:r>
          </a:p>
          <a:p>
            <a:pPr marL="0" indent="0" algn="ctr">
              <a:buNone/>
            </a:pPr>
            <a:r>
              <a:rPr lang="en-US" sz="4000" dirty="0" smtClean="0">
                <a:latin typeface="18thCentury" pitchFamily="2" charset="0"/>
              </a:rPr>
              <a:t>Course </a:t>
            </a:r>
          </a:p>
          <a:p>
            <a:pPr marL="0" indent="0" algn="ctr">
              <a:buNone/>
            </a:pPr>
            <a:r>
              <a:rPr lang="en-US" sz="4000" dirty="0" smtClean="0">
                <a:latin typeface="18thCentury" pitchFamily="2" charset="0"/>
              </a:rPr>
              <a:t>Instructor </a:t>
            </a:r>
          </a:p>
          <a:p>
            <a:pPr marL="0" indent="0" algn="ctr">
              <a:buNone/>
            </a:pPr>
            <a:r>
              <a:rPr lang="en-US" sz="4000" dirty="0" smtClean="0">
                <a:latin typeface="18thCentury" pitchFamily="2" charset="0"/>
              </a:rPr>
              <a:t>Date </a:t>
            </a:r>
            <a:endParaRPr lang="en-US" sz="4000" dirty="0" smtClean="0">
              <a:latin typeface="18thCentury" pitchFamily="2" charset="0"/>
            </a:endParaRPr>
          </a:p>
        </p:txBody>
      </p:sp>
    </p:spTree>
    <p:extLst>
      <p:ext uri="{BB962C8B-B14F-4D97-AF65-F5344CB8AC3E}">
        <p14:creationId xmlns:p14="http://schemas.microsoft.com/office/powerpoint/2010/main" val="1712138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b="1" dirty="0" smtClean="0"/>
              <a:t>Profile</a:t>
            </a:r>
            <a:r>
              <a:rPr lang="en-US" dirty="0" smtClean="0"/>
              <a:t> </a:t>
            </a:r>
            <a:endParaRPr lang="en-US" dirty="0"/>
          </a:p>
        </p:txBody>
      </p:sp>
      <p:sp>
        <p:nvSpPr>
          <p:cNvPr id="5" name="Content Placeholder 4"/>
          <p:cNvSpPr>
            <a:spLocks noGrp="1"/>
          </p:cNvSpPr>
          <p:nvPr>
            <p:ph idx="1"/>
          </p:nvPr>
        </p:nvSpPr>
        <p:spPr/>
        <p:txBody>
          <a:bodyPr>
            <a:normAutofit fontScale="92500" lnSpcReduction="20000"/>
          </a:bodyPr>
          <a:lstStyle/>
          <a:p>
            <a:r>
              <a:rPr lang="en-US" sz="4000" dirty="0" smtClean="0">
                <a:latin typeface="18thCentury" pitchFamily="2" charset="0"/>
              </a:rPr>
              <a:t>Born in 428 BCE and died in </a:t>
            </a:r>
            <a:r>
              <a:rPr lang="en-US" sz="4000" dirty="0" smtClean="0">
                <a:latin typeface="18thCentury" pitchFamily="2" charset="0"/>
              </a:rPr>
              <a:t>348</a:t>
            </a:r>
          </a:p>
          <a:p>
            <a:r>
              <a:rPr lang="en-US" sz="4000" dirty="0" smtClean="0">
                <a:latin typeface="18thCentury" pitchFamily="2" charset="0"/>
              </a:rPr>
              <a:t>He lived through the classical period in </a:t>
            </a:r>
            <a:r>
              <a:rPr lang="en-US" sz="4000" dirty="0" smtClean="0">
                <a:latin typeface="18thCentury" pitchFamily="2" charset="0"/>
              </a:rPr>
              <a:t>Ancient </a:t>
            </a:r>
            <a:r>
              <a:rPr lang="en-US" sz="4000" dirty="0" smtClean="0">
                <a:latin typeface="18thCentury" pitchFamily="2" charset="0"/>
              </a:rPr>
              <a:t>Greece </a:t>
            </a:r>
          </a:p>
          <a:p>
            <a:r>
              <a:rPr lang="en-US" sz="4000" dirty="0" smtClean="0">
                <a:latin typeface="18thCentury" pitchFamily="2" charset="0"/>
              </a:rPr>
              <a:t>He was among Socrates' philosophy students  Teacher </a:t>
            </a:r>
            <a:r>
              <a:rPr lang="en-US" sz="4000" dirty="0" smtClean="0">
                <a:latin typeface="18thCentury" pitchFamily="2" charset="0"/>
              </a:rPr>
              <a:t>of Aristotle </a:t>
            </a:r>
            <a:endParaRPr lang="en-US" sz="4000" dirty="0" smtClean="0">
              <a:latin typeface="18thCentury" pitchFamily="2" charset="0"/>
            </a:endParaRPr>
          </a:p>
          <a:p>
            <a:r>
              <a:rPr lang="en-US" sz="4000" dirty="0" smtClean="0">
                <a:latin typeface="18thCentury" pitchFamily="2" charset="0"/>
              </a:rPr>
              <a:t>Main works include the Apology, </a:t>
            </a:r>
            <a:r>
              <a:rPr lang="en-US" sz="4000" dirty="0" err="1" smtClean="0">
                <a:latin typeface="18thCentury" pitchFamily="2" charset="0"/>
              </a:rPr>
              <a:t>Citro</a:t>
            </a:r>
            <a:r>
              <a:rPr lang="en-US" sz="4000" dirty="0" smtClean="0">
                <a:latin typeface="18thCentury" pitchFamily="2" charset="0"/>
              </a:rPr>
              <a:t> and the Republic </a:t>
            </a:r>
            <a:endParaRPr lang="en-US" sz="4000" dirty="0" smtClean="0">
              <a:latin typeface="18thCentury" pitchFamily="2" charset="0"/>
            </a:endParaRPr>
          </a:p>
        </p:txBody>
      </p:sp>
    </p:spTree>
    <p:extLst>
      <p:ext uri="{BB962C8B-B14F-4D97-AF65-F5344CB8AC3E}">
        <p14:creationId xmlns:p14="http://schemas.microsoft.com/office/powerpoint/2010/main" val="4192421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Evaluation of the Law </a:t>
            </a:r>
            <a:endParaRPr lang="en-US" dirty="0"/>
          </a:p>
        </p:txBody>
      </p:sp>
      <p:sp>
        <p:nvSpPr>
          <p:cNvPr id="3" name="Content Placeholder 2"/>
          <p:cNvSpPr>
            <a:spLocks noGrp="1"/>
          </p:cNvSpPr>
          <p:nvPr>
            <p:ph idx="1"/>
          </p:nvPr>
        </p:nvSpPr>
        <p:spPr/>
        <p:txBody>
          <a:bodyPr>
            <a:normAutofit fontScale="92500" lnSpcReduction="10000"/>
          </a:bodyPr>
          <a:lstStyle/>
          <a:p>
            <a:r>
              <a:rPr lang="en-US" sz="4800" dirty="0" smtClean="0">
                <a:latin typeface="18thCentury" pitchFamily="2" charset="0"/>
              </a:rPr>
              <a:t>Law is an external authority </a:t>
            </a:r>
          </a:p>
          <a:p>
            <a:r>
              <a:rPr lang="en-US" sz="4800" dirty="0" smtClean="0">
                <a:latin typeface="18thCentury" pitchFamily="2" charset="0"/>
              </a:rPr>
              <a:t>Law guards against tyranny </a:t>
            </a:r>
          </a:p>
          <a:p>
            <a:r>
              <a:rPr lang="en-US" sz="4800" dirty="0" smtClean="0">
                <a:latin typeface="18thCentury" pitchFamily="2" charset="0"/>
              </a:rPr>
              <a:t>Ally of the whole city </a:t>
            </a:r>
            <a:endParaRPr lang="en-US" sz="4800" dirty="0" smtClean="0">
              <a:latin typeface="18thCentury" pitchFamily="2" charset="0"/>
            </a:endParaRPr>
          </a:p>
          <a:p>
            <a:r>
              <a:rPr lang="en-US" sz="4800" dirty="0" smtClean="0">
                <a:latin typeface="18thCentury" pitchFamily="2" charset="0"/>
              </a:rPr>
              <a:t>Law is a reasoned thought </a:t>
            </a:r>
            <a:endParaRPr lang="en-US" sz="4800" dirty="0" smtClean="0">
              <a:latin typeface="18thCentury" pitchFamily="2" charset="0"/>
            </a:endParaRPr>
          </a:p>
          <a:p>
            <a:r>
              <a:rPr lang="en-US" sz="4800" dirty="0" smtClean="0">
                <a:latin typeface="18thCentury" pitchFamily="2" charset="0"/>
              </a:rPr>
              <a:t>Rejected democracy for </a:t>
            </a:r>
            <a:r>
              <a:rPr lang="en-US" sz="4800" dirty="0" err="1" smtClean="0">
                <a:latin typeface="18thCentury" pitchFamily="2" charset="0"/>
              </a:rPr>
              <a:t>timocracy</a:t>
            </a:r>
            <a:r>
              <a:rPr lang="en-US" sz="4800" dirty="0" smtClean="0">
                <a:latin typeface="18thCentury" pitchFamily="2" charset="0"/>
              </a:rPr>
              <a:t> </a:t>
            </a:r>
          </a:p>
        </p:txBody>
      </p:sp>
    </p:spTree>
    <p:extLst>
      <p:ext uri="{BB962C8B-B14F-4D97-AF65-F5344CB8AC3E}">
        <p14:creationId xmlns:p14="http://schemas.microsoft.com/office/powerpoint/2010/main" val="2608933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Strengths and Weaknesses </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q"/>
            </a:pPr>
            <a:r>
              <a:rPr lang="en-US" sz="3600" dirty="0" smtClean="0">
                <a:latin typeface="18thCentury" pitchFamily="2" charset="0"/>
              </a:rPr>
              <a:t>Strengths </a:t>
            </a:r>
          </a:p>
          <a:p>
            <a:pPr lvl="1"/>
            <a:r>
              <a:rPr lang="en-US" sz="3400" dirty="0" smtClean="0">
                <a:latin typeface="18thCentury" pitchFamily="2" charset="0"/>
              </a:rPr>
              <a:t>The law should represent the opinion of all people</a:t>
            </a:r>
          </a:p>
          <a:p>
            <a:pPr lvl="1"/>
            <a:r>
              <a:rPr lang="en-US" sz="3400" dirty="0" smtClean="0">
                <a:latin typeface="18thCentury" pitchFamily="2" charset="0"/>
              </a:rPr>
              <a:t>The law should represent a reasoned thought </a:t>
            </a:r>
          </a:p>
          <a:p>
            <a:pPr lvl="1"/>
            <a:r>
              <a:rPr lang="en-US" sz="3400" dirty="0" smtClean="0">
                <a:latin typeface="18thCentury" pitchFamily="2" charset="0"/>
              </a:rPr>
              <a:t>His definition promotes law and order</a:t>
            </a:r>
          </a:p>
          <a:p>
            <a:pPr>
              <a:buFont typeface="Wingdings" panose="05000000000000000000" pitchFamily="2" charset="2"/>
              <a:buChar char="q"/>
            </a:pPr>
            <a:r>
              <a:rPr lang="en-US" sz="3600" dirty="0" smtClean="0">
                <a:latin typeface="18thCentury" pitchFamily="2" charset="0"/>
              </a:rPr>
              <a:t>Weakness </a:t>
            </a:r>
          </a:p>
          <a:p>
            <a:pPr lvl="1"/>
            <a:r>
              <a:rPr lang="en-US" sz="3400" dirty="0" smtClean="0">
                <a:latin typeface="18thCentury" pitchFamily="2" charset="0"/>
              </a:rPr>
              <a:t> Those in power always pass and enact laws </a:t>
            </a:r>
          </a:p>
          <a:p>
            <a:pPr lvl="1"/>
            <a:r>
              <a:rPr lang="en-US" sz="3400" dirty="0" smtClean="0">
                <a:latin typeface="18thCentury" pitchFamily="2" charset="0"/>
              </a:rPr>
              <a:t>Ignored the essence of democracy in promoting creativity</a:t>
            </a:r>
            <a:endParaRPr lang="en-US" sz="3400" dirty="0">
              <a:latin typeface="18thCentury" pitchFamily="2" charset="0"/>
            </a:endParaRPr>
          </a:p>
        </p:txBody>
      </p:sp>
    </p:spTree>
    <p:extLst>
      <p:ext uri="{BB962C8B-B14F-4D97-AF65-F5344CB8AC3E}">
        <p14:creationId xmlns:p14="http://schemas.microsoft.com/office/powerpoint/2010/main" val="3174130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Sample works</a:t>
            </a:r>
            <a:endParaRPr lang="en-US" b="1" dirty="0"/>
          </a:p>
        </p:txBody>
      </p:sp>
      <p:sp>
        <p:nvSpPr>
          <p:cNvPr id="3" name="Content Placeholder 2"/>
          <p:cNvSpPr>
            <a:spLocks noGrp="1"/>
          </p:cNvSpPr>
          <p:nvPr>
            <p:ph idx="1"/>
          </p:nvPr>
        </p:nvSpPr>
        <p:spPr>
          <a:xfrm>
            <a:off x="2566910" y="1708030"/>
            <a:ext cx="8915400" cy="4203192"/>
          </a:xfrm>
        </p:spPr>
        <p:txBody>
          <a:bodyPr>
            <a:noAutofit/>
          </a:bodyPr>
          <a:lstStyle/>
          <a:p>
            <a:pPr lvl="1" algn="just">
              <a:buFont typeface="Wingdings" panose="05000000000000000000" pitchFamily="2" charset="2"/>
              <a:buChar char="q"/>
            </a:pPr>
            <a:r>
              <a:rPr lang="en-US" sz="5400" b="1" dirty="0"/>
              <a:t>Laws: Book by Plato</a:t>
            </a:r>
            <a:endParaRPr lang="en-US" sz="5200" dirty="0" smtClean="0">
              <a:latin typeface="18thCentury" pitchFamily="2" charset="0"/>
            </a:endParaRPr>
          </a:p>
          <a:p>
            <a:pPr lvl="1" algn="just">
              <a:buFont typeface="Wingdings" panose="05000000000000000000" pitchFamily="2" charset="2"/>
              <a:buChar char="Ø"/>
            </a:pPr>
            <a:r>
              <a:rPr lang="en-US" sz="5200" dirty="0" smtClean="0">
                <a:latin typeface="18thCentury" pitchFamily="2" charset="0"/>
              </a:rPr>
              <a:t>Law is attributed to human invention</a:t>
            </a:r>
          </a:p>
          <a:p>
            <a:pPr lvl="1" algn="just">
              <a:buFont typeface="Wingdings" panose="05000000000000000000" pitchFamily="2" charset="2"/>
              <a:buChar char="Ø"/>
            </a:pPr>
            <a:r>
              <a:rPr lang="en-US" sz="5200" dirty="0" smtClean="0">
                <a:latin typeface="18thCentury" pitchFamily="2" charset="0"/>
              </a:rPr>
              <a:t>Laws are artificial and limit nature </a:t>
            </a:r>
          </a:p>
          <a:p>
            <a:pPr lvl="1" algn="just">
              <a:buFont typeface="Wingdings" panose="05000000000000000000" pitchFamily="2" charset="2"/>
              <a:buChar char="Ø"/>
            </a:pPr>
            <a:r>
              <a:rPr lang="en-US" sz="5200" dirty="0" smtClean="0">
                <a:latin typeface="18thCentury" pitchFamily="2" charset="0"/>
              </a:rPr>
              <a:t>Laws can be written all unwritten </a:t>
            </a:r>
            <a:endParaRPr lang="en-US" sz="5200" dirty="0" smtClean="0">
              <a:latin typeface="18thCentury" pitchFamily="2" charset="0"/>
            </a:endParaRPr>
          </a:p>
        </p:txBody>
      </p:sp>
    </p:spTree>
    <p:extLst>
      <p:ext uri="{BB962C8B-B14F-4D97-AF65-F5344CB8AC3E}">
        <p14:creationId xmlns:p14="http://schemas.microsoft.com/office/powerpoint/2010/main" val="2462923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Plato on capital punishment </a:t>
            </a:r>
            <a:endParaRPr lang="en-US" b="1" dirty="0"/>
          </a:p>
        </p:txBody>
      </p:sp>
      <p:sp>
        <p:nvSpPr>
          <p:cNvPr id="3" name="Content Placeholder 2"/>
          <p:cNvSpPr>
            <a:spLocks noGrp="1"/>
          </p:cNvSpPr>
          <p:nvPr>
            <p:ph idx="1"/>
          </p:nvPr>
        </p:nvSpPr>
        <p:spPr/>
        <p:txBody>
          <a:bodyPr>
            <a:normAutofit fontScale="92500" lnSpcReduction="10000"/>
          </a:bodyPr>
          <a:lstStyle/>
          <a:p>
            <a:pPr lvl="1">
              <a:buFont typeface="Wingdings" panose="05000000000000000000" pitchFamily="2" charset="2"/>
              <a:buChar char="q"/>
            </a:pPr>
            <a:r>
              <a:rPr lang="en-US" sz="5200" dirty="0" smtClean="0">
                <a:latin typeface="18thCentury" pitchFamily="2" charset="0"/>
              </a:rPr>
              <a:t>Plato Rejected Capital Punishment because; </a:t>
            </a:r>
          </a:p>
          <a:p>
            <a:pPr lvl="2"/>
            <a:r>
              <a:rPr lang="en-US" sz="5000" dirty="0" smtClean="0">
                <a:latin typeface="18thCentury" pitchFamily="2" charset="0"/>
              </a:rPr>
              <a:t>It is not an extreme punishment </a:t>
            </a:r>
          </a:p>
          <a:p>
            <a:pPr lvl="2"/>
            <a:r>
              <a:rPr lang="en-US" sz="5000" dirty="0" smtClean="0">
                <a:latin typeface="18thCentury" pitchFamily="2" charset="0"/>
              </a:rPr>
              <a:t>Does not benefit the criminal </a:t>
            </a:r>
          </a:p>
          <a:p>
            <a:pPr lvl="2"/>
            <a:r>
              <a:rPr lang="en-US" sz="5000" dirty="0" smtClean="0">
                <a:latin typeface="18thCentury" pitchFamily="2" charset="0"/>
              </a:rPr>
              <a:t>Imposed for the worst offenders </a:t>
            </a:r>
            <a:endParaRPr lang="en-US" sz="5000" dirty="0">
              <a:latin typeface="18thCentury" pitchFamily="2" charset="0"/>
            </a:endParaRPr>
          </a:p>
        </p:txBody>
      </p:sp>
    </p:spTree>
    <p:extLst>
      <p:ext uri="{BB962C8B-B14F-4D97-AF65-F5344CB8AC3E}">
        <p14:creationId xmlns:p14="http://schemas.microsoft.com/office/powerpoint/2010/main" val="2058194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Civil disobedience </a:t>
            </a:r>
            <a:endParaRPr lang="en-US" b="1" dirty="0"/>
          </a:p>
        </p:txBody>
      </p:sp>
      <p:sp>
        <p:nvSpPr>
          <p:cNvPr id="3" name="Content Placeholder 2"/>
          <p:cNvSpPr>
            <a:spLocks noGrp="1"/>
          </p:cNvSpPr>
          <p:nvPr>
            <p:ph idx="1"/>
          </p:nvPr>
        </p:nvSpPr>
        <p:spPr>
          <a:xfrm>
            <a:off x="2589212" y="1536192"/>
            <a:ext cx="8915400" cy="4375030"/>
          </a:xfrm>
        </p:spPr>
        <p:txBody>
          <a:bodyPr>
            <a:noAutofit/>
          </a:bodyPr>
          <a:lstStyle/>
          <a:p>
            <a:pPr>
              <a:buFont typeface="Wingdings" panose="05000000000000000000" pitchFamily="2" charset="2"/>
              <a:buChar char="q"/>
            </a:pPr>
            <a:r>
              <a:rPr lang="en-US" sz="4400" dirty="0" smtClean="0">
                <a:latin typeface="18thCentury" pitchFamily="2" charset="0"/>
              </a:rPr>
              <a:t>Plato would not support disobedience because;</a:t>
            </a:r>
          </a:p>
          <a:p>
            <a:pPr lvl="1">
              <a:buFont typeface="Wingdings" panose="05000000000000000000" pitchFamily="2" charset="2"/>
              <a:buChar char="Ø"/>
            </a:pPr>
            <a:r>
              <a:rPr lang="en-US" sz="4400" dirty="0" smtClean="0">
                <a:latin typeface="18thCentury" pitchFamily="2" charset="0"/>
              </a:rPr>
              <a:t>Limits law and order </a:t>
            </a:r>
          </a:p>
          <a:p>
            <a:pPr lvl="1">
              <a:buFont typeface="Wingdings" panose="05000000000000000000" pitchFamily="2" charset="2"/>
              <a:buChar char="Ø"/>
            </a:pPr>
            <a:r>
              <a:rPr lang="en-US" sz="4400" dirty="0" smtClean="0">
                <a:latin typeface="18thCentury" pitchFamily="2" charset="0"/>
              </a:rPr>
              <a:t>Creates tyranny </a:t>
            </a:r>
          </a:p>
          <a:p>
            <a:pPr lvl="1">
              <a:buFont typeface="Wingdings" panose="05000000000000000000" pitchFamily="2" charset="2"/>
              <a:buChar char="Ø"/>
            </a:pPr>
            <a:r>
              <a:rPr lang="en-US" sz="4400" dirty="0" smtClean="0">
                <a:latin typeface="18thCentury" pitchFamily="2" charset="0"/>
              </a:rPr>
              <a:t>Allows selfishness of the powerful</a:t>
            </a:r>
          </a:p>
          <a:p>
            <a:pPr lvl="1">
              <a:buFont typeface="Wingdings" panose="05000000000000000000" pitchFamily="2" charset="2"/>
              <a:buChar char="Ø"/>
            </a:pPr>
            <a:r>
              <a:rPr lang="en-US" sz="4400" dirty="0" smtClean="0">
                <a:latin typeface="18thCentury" pitchFamily="2" charset="0"/>
              </a:rPr>
              <a:t>Impunity</a:t>
            </a:r>
            <a:endParaRPr lang="en-US" sz="4400" dirty="0">
              <a:latin typeface="18thCentury" pitchFamily="2" charset="0"/>
            </a:endParaRPr>
          </a:p>
        </p:txBody>
      </p:sp>
    </p:spTree>
    <p:extLst>
      <p:ext uri="{BB962C8B-B14F-4D97-AF65-F5344CB8AC3E}">
        <p14:creationId xmlns:p14="http://schemas.microsoft.com/office/powerpoint/2010/main" val="699767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Plato opinion on Justice </a:t>
            </a:r>
            <a:endParaRPr lang="en-US" b="1" dirty="0"/>
          </a:p>
        </p:txBody>
      </p:sp>
      <p:sp>
        <p:nvSpPr>
          <p:cNvPr id="3" name="Content Placeholder 2"/>
          <p:cNvSpPr>
            <a:spLocks noGrp="1"/>
          </p:cNvSpPr>
          <p:nvPr>
            <p:ph idx="1"/>
          </p:nvPr>
        </p:nvSpPr>
        <p:spPr>
          <a:xfrm>
            <a:off x="2589212" y="2060448"/>
            <a:ext cx="8915400" cy="3777622"/>
          </a:xfrm>
        </p:spPr>
        <p:txBody>
          <a:bodyPr>
            <a:noAutofit/>
          </a:bodyPr>
          <a:lstStyle/>
          <a:p>
            <a:r>
              <a:rPr lang="en-US" sz="4800" dirty="0" smtClean="0">
                <a:latin typeface="18thCentury" pitchFamily="2" charset="0"/>
              </a:rPr>
              <a:t>Justice is an harmonious strength </a:t>
            </a:r>
          </a:p>
          <a:p>
            <a:r>
              <a:rPr lang="en-US" sz="4800" dirty="0" smtClean="0">
                <a:latin typeface="18thCentury" pitchFamily="2" charset="0"/>
              </a:rPr>
              <a:t>A balance of reason, spirit and appetite </a:t>
            </a:r>
          </a:p>
          <a:p>
            <a:r>
              <a:rPr lang="en-US" sz="4800" dirty="0" smtClean="0">
                <a:latin typeface="18thCentury" pitchFamily="2" charset="0"/>
              </a:rPr>
              <a:t>Goodness and willingness to obey the law </a:t>
            </a:r>
          </a:p>
          <a:p>
            <a:r>
              <a:rPr lang="en-US" sz="4800" dirty="0" smtClean="0">
                <a:latin typeface="18thCentury" pitchFamily="2" charset="0"/>
              </a:rPr>
              <a:t>Justice prevails in an ideal state</a:t>
            </a:r>
            <a:endParaRPr lang="en-US" sz="4800" dirty="0">
              <a:latin typeface="18thCentury" pitchFamily="2" charset="0"/>
            </a:endParaRPr>
          </a:p>
        </p:txBody>
      </p:sp>
    </p:spTree>
    <p:extLst>
      <p:ext uri="{BB962C8B-B14F-4D97-AF65-F5344CB8AC3E}">
        <p14:creationId xmlns:p14="http://schemas.microsoft.com/office/powerpoint/2010/main" val="3330847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References  </a:t>
            </a:r>
            <a:endParaRPr lang="en-US" b="1" dirty="0"/>
          </a:p>
        </p:txBody>
      </p:sp>
      <p:sp>
        <p:nvSpPr>
          <p:cNvPr id="3" name="Content Placeholder 2"/>
          <p:cNvSpPr>
            <a:spLocks noGrp="1"/>
          </p:cNvSpPr>
          <p:nvPr>
            <p:ph idx="1"/>
          </p:nvPr>
        </p:nvSpPr>
        <p:spPr/>
        <p:txBody>
          <a:bodyPr>
            <a:noAutofit/>
          </a:bodyPr>
          <a:lstStyle/>
          <a:p>
            <a:r>
              <a:rPr lang="en-US" sz="3200" dirty="0">
                <a:latin typeface="18thCentury" pitchFamily="2" charset="0"/>
              </a:rPr>
              <a:t>Morrow, G. R. (2013). Plato and the Rule of Law. </a:t>
            </a:r>
            <a:r>
              <a:rPr lang="en-US" sz="3200" i="1" dirty="0">
                <a:latin typeface="18thCentury" pitchFamily="2" charset="0"/>
              </a:rPr>
              <a:t>The American Philosophical Association Centennial Series</a:t>
            </a:r>
            <a:r>
              <a:rPr lang="en-US" sz="3200" dirty="0">
                <a:latin typeface="18thCentury" pitchFamily="2" charset="0"/>
              </a:rPr>
              <a:t>, 635-652</a:t>
            </a:r>
            <a:r>
              <a:rPr lang="en-US" sz="3200" dirty="0" smtClean="0">
                <a:latin typeface="18thCentury" pitchFamily="2" charset="0"/>
              </a:rPr>
              <a:t>.</a:t>
            </a:r>
          </a:p>
          <a:p>
            <a:r>
              <a:rPr lang="en-US" sz="3200" dirty="0" err="1">
                <a:latin typeface="18thCentury" pitchFamily="2" charset="0"/>
              </a:rPr>
              <a:t>Sharples</a:t>
            </a:r>
            <a:r>
              <a:rPr lang="en-US" sz="3200" dirty="0">
                <a:latin typeface="18thCentury" pitchFamily="2" charset="0"/>
              </a:rPr>
              <a:t>, R. W. (1994). Plato on Democracy and Expertise1. </a:t>
            </a:r>
            <a:r>
              <a:rPr lang="en-US" sz="3200" i="1" dirty="0">
                <a:latin typeface="18thCentury" pitchFamily="2" charset="0"/>
              </a:rPr>
              <a:t>Greece &amp; Rome</a:t>
            </a:r>
            <a:r>
              <a:rPr lang="en-US" sz="3200" dirty="0">
                <a:latin typeface="18thCentury" pitchFamily="2" charset="0"/>
              </a:rPr>
              <a:t>, </a:t>
            </a:r>
            <a:r>
              <a:rPr lang="en-US" sz="3200" i="1" dirty="0">
                <a:latin typeface="18thCentury" pitchFamily="2" charset="0"/>
              </a:rPr>
              <a:t>41</a:t>
            </a:r>
            <a:r>
              <a:rPr lang="en-US" sz="3200" dirty="0">
                <a:latin typeface="18thCentury" pitchFamily="2" charset="0"/>
              </a:rPr>
              <a:t>(1), 49-56</a:t>
            </a:r>
            <a:r>
              <a:rPr lang="en-US" sz="3200" dirty="0" smtClean="0">
                <a:latin typeface="18thCentury" pitchFamily="2" charset="0"/>
              </a:rPr>
              <a:t>.</a:t>
            </a:r>
          </a:p>
          <a:p>
            <a:r>
              <a:rPr lang="en-US" sz="3200" dirty="0" err="1">
                <a:latin typeface="18thCentury" pitchFamily="2" charset="0"/>
              </a:rPr>
              <a:t>Keyt</a:t>
            </a:r>
            <a:r>
              <a:rPr lang="en-US" sz="3200" dirty="0">
                <a:latin typeface="18thCentury" pitchFamily="2" charset="0"/>
              </a:rPr>
              <a:t>, D. (2011). Plato on justice. In </a:t>
            </a:r>
            <a:r>
              <a:rPr lang="en-US" sz="3200" i="1" dirty="0">
                <a:latin typeface="18thCentury" pitchFamily="2" charset="0"/>
              </a:rPr>
              <a:t>Socratic, Platonic and Aristotelian Studies: Essays in Honor of </a:t>
            </a:r>
            <a:r>
              <a:rPr lang="en-US" sz="3200" i="1" dirty="0" err="1">
                <a:latin typeface="18thCentury" pitchFamily="2" charset="0"/>
              </a:rPr>
              <a:t>Gerasimos</a:t>
            </a:r>
            <a:r>
              <a:rPr lang="en-US" sz="3200" i="1" dirty="0">
                <a:latin typeface="18thCentury" pitchFamily="2" charset="0"/>
              </a:rPr>
              <a:t> </a:t>
            </a:r>
            <a:r>
              <a:rPr lang="en-US" sz="3200" i="1" dirty="0" err="1">
                <a:latin typeface="18thCentury" pitchFamily="2" charset="0"/>
              </a:rPr>
              <a:t>Santas</a:t>
            </a:r>
            <a:r>
              <a:rPr lang="en-US" sz="3200" dirty="0">
                <a:latin typeface="18thCentury" pitchFamily="2" charset="0"/>
              </a:rPr>
              <a:t> (pp. 255-270). Springer, Dordrecht.</a:t>
            </a:r>
            <a:endParaRPr lang="en-US" sz="3200" dirty="0">
              <a:latin typeface="18thCentury" pitchFamily="2" charset="0"/>
            </a:endParaRPr>
          </a:p>
        </p:txBody>
      </p:sp>
    </p:spTree>
    <p:extLst>
      <p:ext uri="{BB962C8B-B14F-4D97-AF65-F5344CB8AC3E}">
        <p14:creationId xmlns:p14="http://schemas.microsoft.com/office/powerpoint/2010/main" val="271348481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196</TotalTime>
  <Words>1089</Words>
  <Application>Microsoft Office PowerPoint</Application>
  <PresentationFormat>Widescreen</PresentationFormat>
  <Paragraphs>66</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18thCentury</vt:lpstr>
      <vt:lpstr>Arial</vt:lpstr>
      <vt:lpstr>Calibri</vt:lpstr>
      <vt:lpstr>Century Gothic</vt:lpstr>
      <vt:lpstr>Wingdings</vt:lpstr>
      <vt:lpstr>Wingdings 3</vt:lpstr>
      <vt:lpstr>Wisp</vt:lpstr>
      <vt:lpstr>Plato</vt:lpstr>
      <vt:lpstr>Profile </vt:lpstr>
      <vt:lpstr>Evaluation of the Law </vt:lpstr>
      <vt:lpstr>Strengths and Weaknesses </vt:lpstr>
      <vt:lpstr>Sample works</vt:lpstr>
      <vt:lpstr>Plato on capital punishment </vt:lpstr>
      <vt:lpstr>Civil disobedience </vt:lpstr>
      <vt:lpstr>Plato opinion on Justice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Plato</dc:title>
  <dc:creator>ASUS</dc:creator>
  <cp:lastModifiedBy>ASUS</cp:lastModifiedBy>
  <cp:revision>62</cp:revision>
  <dcterms:created xsi:type="dcterms:W3CDTF">2021-10-05T02:09:54Z</dcterms:created>
  <dcterms:modified xsi:type="dcterms:W3CDTF">2021-10-05T05:34:08Z</dcterms:modified>
</cp:coreProperties>
</file>